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70" r:id="rId4"/>
    <p:sldId id="258" r:id="rId5"/>
    <p:sldId id="271" r:id="rId6"/>
    <p:sldId id="263" r:id="rId7"/>
    <p:sldId id="272" r:id="rId8"/>
    <p:sldId id="273" r:id="rId9"/>
    <p:sldId id="265" r:id="rId10"/>
    <p:sldId id="280" r:id="rId11"/>
    <p:sldId id="281" r:id="rId12"/>
    <p:sldId id="294" r:id="rId13"/>
    <p:sldId id="289" r:id="rId14"/>
    <p:sldId id="264" r:id="rId15"/>
    <p:sldId id="278" r:id="rId16"/>
    <p:sldId id="293" r:id="rId17"/>
    <p:sldId id="292" r:id="rId18"/>
    <p:sldId id="291" r:id="rId19"/>
    <p:sldId id="283" r:id="rId20"/>
    <p:sldId id="282" r:id="rId21"/>
    <p:sldId id="285" r:id="rId22"/>
    <p:sldId id="284" r:id="rId23"/>
    <p:sldId id="276" r:id="rId24"/>
    <p:sldId id="277" r:id="rId25"/>
    <p:sldId id="267" r:id="rId26"/>
    <p:sldId id="288" r:id="rId27"/>
    <p:sldId id="268" r:id="rId28"/>
    <p:sldId id="287" r:id="rId29"/>
    <p:sldId id="274" r:id="rId30"/>
    <p:sldId id="275" r:id="rId31"/>
    <p:sldId id="262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D75A"/>
    <a:srgbClr val="ED2813"/>
    <a:srgbClr val="F9820B"/>
    <a:srgbClr val="EEB016"/>
    <a:srgbClr val="E59B93"/>
    <a:srgbClr val="C68320"/>
    <a:srgbClr val="996633"/>
    <a:srgbClr val="008080"/>
    <a:srgbClr val="00999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625" autoAdjust="0"/>
    <p:restoredTop sz="94591" autoAdjust="0"/>
  </p:normalViewPr>
  <p:slideViewPr>
    <p:cSldViewPr snapToGrid="0">
      <p:cViewPr>
        <p:scale>
          <a:sx n="90" d="100"/>
          <a:sy n="90" d="100"/>
        </p:scale>
        <p:origin x="-1560" y="-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EE3C4-FC0E-4FEF-A268-2FF654CB5A09}" type="datetimeFigureOut">
              <a:rPr lang="ko-KR" altLang="en-US" smtClean="0"/>
              <a:pPr/>
              <a:t>2017-10-27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67EC5-EB48-4943-8893-BB1A88BF9E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7EC5-EB48-4943-8893-BB1A88BF9EC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7EC5-EB48-4943-8893-BB1A88BF9EC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54A4-E81C-4AF0-A1A4-08A60FC7D366}" type="datetimeFigureOut">
              <a:rPr lang="ko-KR" altLang="en-US" smtClean="0"/>
              <a:pPr/>
              <a:t>2017-10-27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868A-1932-4FCC-A713-767445400CB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37406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54A4-E81C-4AF0-A1A4-08A60FC7D366}" type="datetimeFigureOut">
              <a:rPr lang="ko-KR" altLang="en-US" smtClean="0"/>
              <a:pPr/>
              <a:t>2017-10-27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868A-1932-4FCC-A713-767445400CB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65436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54A4-E81C-4AF0-A1A4-08A60FC7D366}" type="datetimeFigureOut">
              <a:rPr lang="ko-KR" altLang="en-US" smtClean="0"/>
              <a:pPr/>
              <a:t>2017-10-27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868A-1932-4FCC-A713-767445400CB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63223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54A4-E81C-4AF0-A1A4-08A60FC7D366}" type="datetimeFigureOut">
              <a:rPr lang="ko-KR" altLang="en-US" smtClean="0"/>
              <a:pPr/>
              <a:t>2017-10-27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868A-1932-4FCC-A713-767445400CB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03995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54A4-E81C-4AF0-A1A4-08A60FC7D366}" type="datetimeFigureOut">
              <a:rPr lang="ko-KR" altLang="en-US" smtClean="0"/>
              <a:pPr/>
              <a:t>2017-10-27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868A-1932-4FCC-A713-767445400CB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03117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54A4-E81C-4AF0-A1A4-08A60FC7D366}" type="datetimeFigureOut">
              <a:rPr lang="ko-KR" altLang="en-US" smtClean="0"/>
              <a:pPr/>
              <a:t>2017-10-27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868A-1932-4FCC-A713-767445400CB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59291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54A4-E81C-4AF0-A1A4-08A60FC7D366}" type="datetimeFigureOut">
              <a:rPr lang="ko-KR" altLang="en-US" smtClean="0"/>
              <a:pPr/>
              <a:t>2017-10-27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868A-1932-4FCC-A713-767445400CB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23126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54A4-E81C-4AF0-A1A4-08A60FC7D366}" type="datetimeFigureOut">
              <a:rPr lang="ko-KR" altLang="en-US" smtClean="0"/>
              <a:pPr/>
              <a:t>2017-10-27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868A-1932-4FCC-A713-767445400CB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4917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54A4-E81C-4AF0-A1A4-08A60FC7D366}" type="datetimeFigureOut">
              <a:rPr lang="ko-KR" altLang="en-US" smtClean="0"/>
              <a:pPr/>
              <a:t>2017-10-27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868A-1932-4FCC-A713-767445400CB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97108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54A4-E81C-4AF0-A1A4-08A60FC7D366}" type="datetimeFigureOut">
              <a:rPr lang="ko-KR" altLang="en-US" smtClean="0"/>
              <a:pPr/>
              <a:t>2017-10-27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868A-1932-4FCC-A713-767445400CB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8230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54A4-E81C-4AF0-A1A4-08A60FC7D366}" type="datetimeFigureOut">
              <a:rPr lang="ko-KR" altLang="en-US" smtClean="0"/>
              <a:pPr/>
              <a:t>2017-10-27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868A-1932-4FCC-A713-767445400CB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6654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 bright="-14000" contrast="-78000"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554A4-E81C-4AF0-A1A4-08A60FC7D366}" type="datetimeFigureOut">
              <a:rPr lang="ko-KR" altLang="en-US" smtClean="0"/>
              <a:pPr/>
              <a:t>2017-10-27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3868A-1932-4FCC-A713-767445400CB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21219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12478" y="914555"/>
            <a:ext cx="47753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GAON </a:t>
            </a:r>
          </a:p>
          <a:p>
            <a:r>
              <a:rPr lang="en-US" altLang="ko-KR" sz="5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      </a:t>
            </a:r>
            <a:r>
              <a:rPr lang="en-US" altLang="ko-KR" sz="5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ED2813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CINEMA</a:t>
            </a:r>
            <a:endParaRPr lang="ko-KR" altLang="en-US" sz="5000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rgbClr val="ED2813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6810" y="442256"/>
            <a:ext cx="2161190" cy="215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501" y="3819929"/>
            <a:ext cx="1412902" cy="14129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98472393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45913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2.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영화</a:t>
            </a:r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현재상영작</a:t>
            </a:r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 </a:t>
            </a:r>
            <a:r>
              <a:rPr lang="ko-KR" altLang="en-US" sz="2400" b="1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상영예정작</a:t>
            </a:r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215" y="2275367"/>
            <a:ext cx="3129527" cy="3277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1773682" y="1626782"/>
            <a:ext cx="1462160" cy="528940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mouse cursor / On  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14240" y="1619694"/>
            <a:ext cx="1462160" cy="528940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mouse cursor / Off  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33107" y="1488558"/>
            <a:ext cx="1648046" cy="416796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3" name="직선 화살표 연결선 12"/>
          <p:cNvCxnSpPr>
            <a:endCxn id="1028" idx="1"/>
          </p:cNvCxnSpPr>
          <p:nvPr/>
        </p:nvCxnSpPr>
        <p:spPr>
          <a:xfrm>
            <a:off x="3338623" y="3561907"/>
            <a:ext cx="1021346" cy="49504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4359353" y="1465947"/>
            <a:ext cx="4114796" cy="4933745"/>
            <a:chOff x="4359353" y="1465947"/>
            <a:chExt cx="2966483" cy="493374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59353" y="1465947"/>
              <a:ext cx="2966483" cy="187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59797" y="3333676"/>
              <a:ext cx="2966039" cy="1446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364558" y="4731488"/>
              <a:ext cx="2961278" cy="1668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" name="모서리가 둥근 직사각형 21"/>
          <p:cNvSpPr/>
          <p:nvPr/>
        </p:nvSpPr>
        <p:spPr>
          <a:xfrm>
            <a:off x="4380614" y="6198781"/>
            <a:ext cx="4104168" cy="531628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영화를 클릭했을 시 해당 영화 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팝업창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생성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37321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2.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영화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      (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선택 영화 정보보기</a:t>
            </a:r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46026"/>
            <a:ext cx="6992029" cy="2119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9108" y="3537213"/>
            <a:ext cx="6557963" cy="225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1850065" y="5860739"/>
            <a:ext cx="6978014" cy="997261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Ajax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사용해서 영화 정보 데이터를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Controller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보내고 정보를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처리하여 </a:t>
            </a: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json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방식으로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movie.jsp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페이지로 값을  전달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 </a:t>
            </a: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ajax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통신에 성공 했을 때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success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수행하여 서버에서 받아온 데이터를 다시 처리하여 웹 페이지 상에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영화정보를 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내타냄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왼쪽으로 구부러진 화살표 8"/>
          <p:cNvSpPr/>
          <p:nvPr/>
        </p:nvSpPr>
        <p:spPr>
          <a:xfrm rot="18462327">
            <a:off x="6344946" y="1538543"/>
            <a:ext cx="840828" cy="1292773"/>
          </a:xfrm>
          <a:prstGeom prst="curvedLeftArrow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왼쪽으로 구부러진 화살표 12"/>
          <p:cNvSpPr/>
          <p:nvPr/>
        </p:nvSpPr>
        <p:spPr>
          <a:xfrm rot="19693656">
            <a:off x="7666928" y="2786096"/>
            <a:ext cx="840828" cy="1292773"/>
          </a:xfrm>
          <a:prstGeom prst="curvedLeftArrow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629787" y="6368903"/>
            <a:ext cx="698204" cy="19493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1435396"/>
            <a:ext cx="6985591" cy="2115878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04483" y="3554818"/>
            <a:ext cx="6556745" cy="2229293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23294" y="2845760"/>
            <a:ext cx="3086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모서리가 둥근 직사각형 11"/>
          <p:cNvSpPr/>
          <p:nvPr/>
        </p:nvSpPr>
        <p:spPr>
          <a:xfrm>
            <a:off x="5677787" y="2806995"/>
            <a:ext cx="3274827" cy="29771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33334 L -1.66667E-6 2.59259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33334 L -1.66667E-6 2.59259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4536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2.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영화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      (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선택 영화 </a:t>
            </a:r>
            <a:r>
              <a:rPr lang="ko-KR" altLang="en-US" sz="2400" b="1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찜하기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및 </a:t>
            </a:r>
            <a:r>
              <a:rPr lang="ko-KR" altLang="en-US" sz="2400" b="1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별점</a:t>
            </a:r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 descr="C:\Users\hb\Desktop\찜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79097"/>
            <a:ext cx="9144000" cy="5178903"/>
          </a:xfrm>
          <a:prstGeom prst="rect">
            <a:avLst/>
          </a:prstGeom>
          <a:noFill/>
        </p:spPr>
      </p:pic>
      <p:sp>
        <p:nvSpPr>
          <p:cNvPr id="19" name="모서리가 둥근 직사각형 18"/>
          <p:cNvSpPr/>
          <p:nvPr/>
        </p:nvSpPr>
        <p:spPr>
          <a:xfrm>
            <a:off x="4189228" y="4508205"/>
            <a:ext cx="808074" cy="69111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2" name="Picture 2" descr="C:\Users\hb\Desktop\찜2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690577"/>
            <a:ext cx="9148224" cy="5167423"/>
          </a:xfrm>
          <a:prstGeom prst="rect">
            <a:avLst/>
          </a:prstGeom>
          <a:noFill/>
        </p:spPr>
      </p:pic>
      <p:sp>
        <p:nvSpPr>
          <p:cNvPr id="20" name="모서리가 둥근 직사각형 19"/>
          <p:cNvSpPr/>
          <p:nvPr/>
        </p:nvSpPr>
        <p:spPr>
          <a:xfrm>
            <a:off x="5486400" y="5156791"/>
            <a:ext cx="3657600" cy="1701209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예매 화면에서 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찜하기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버튼 클릭 시  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127" name="Picture 7" descr="C:\Users\hb\Desktop\33333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658678"/>
            <a:ext cx="9143999" cy="51993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4235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2.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영화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      (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선택 영화 </a:t>
            </a:r>
            <a:r>
              <a:rPr lang="ko-KR" altLang="en-US" sz="2400" b="1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별점</a:t>
            </a:r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ko-KR" altLang="en-US" sz="2400" b="1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찜하기</a:t>
            </a:r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060" y="1616150"/>
            <a:ext cx="9158060" cy="524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 descr="C:\Users\hb\Desktop\별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61489" y="4655953"/>
            <a:ext cx="2152650" cy="438150"/>
          </a:xfrm>
          <a:prstGeom prst="rect">
            <a:avLst/>
          </a:prstGeom>
          <a:noFill/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6314" y="5008268"/>
            <a:ext cx="29718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62759" y="5387384"/>
            <a:ext cx="2314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97170" y="5939170"/>
            <a:ext cx="26193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오른쪽으로 구부러진 화살표 20"/>
          <p:cNvSpPr/>
          <p:nvPr/>
        </p:nvSpPr>
        <p:spPr>
          <a:xfrm rot="19282084">
            <a:off x="3079037" y="4643697"/>
            <a:ext cx="435935" cy="462378"/>
          </a:xfrm>
          <a:prstGeom prst="curvedRightArrow">
            <a:avLst/>
          </a:prstGeom>
          <a:solidFill>
            <a:srgbClr val="FF0000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오른쪽으로 구부러진 화살표 16"/>
          <p:cNvSpPr/>
          <p:nvPr/>
        </p:nvSpPr>
        <p:spPr>
          <a:xfrm rot="19282084">
            <a:off x="3656739" y="5157604"/>
            <a:ext cx="435935" cy="462378"/>
          </a:xfrm>
          <a:prstGeom prst="curvedRightArrow">
            <a:avLst/>
          </a:prstGeom>
          <a:solidFill>
            <a:srgbClr val="FF0000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오른쪽으로 구부러진 화살표 17"/>
          <p:cNvSpPr/>
          <p:nvPr/>
        </p:nvSpPr>
        <p:spPr>
          <a:xfrm rot="19282084">
            <a:off x="4319502" y="5480125"/>
            <a:ext cx="435935" cy="462378"/>
          </a:xfrm>
          <a:prstGeom prst="curvedRightArrow">
            <a:avLst/>
          </a:prstGeom>
          <a:solidFill>
            <a:srgbClr val="FF0000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오른쪽으로 구부러진 화살표 18"/>
          <p:cNvSpPr/>
          <p:nvPr/>
        </p:nvSpPr>
        <p:spPr>
          <a:xfrm rot="19282084">
            <a:off x="4939737" y="5919603"/>
            <a:ext cx="435935" cy="462378"/>
          </a:xfrm>
          <a:prstGeom prst="curvedRightArrow">
            <a:avLst/>
          </a:prstGeom>
          <a:solidFill>
            <a:srgbClr val="FF0000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5150" y="558229"/>
            <a:ext cx="2757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2. 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영화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35396"/>
            <a:ext cx="5507665" cy="276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510311"/>
            <a:ext cx="6124353" cy="2347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왼쪽으로 구부러진 화살표 8"/>
          <p:cNvSpPr/>
          <p:nvPr/>
        </p:nvSpPr>
        <p:spPr>
          <a:xfrm rot="18462327">
            <a:off x="5430546" y="1761826"/>
            <a:ext cx="840828" cy="1292773"/>
          </a:xfrm>
          <a:prstGeom prst="curvedLeftArrow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왼쪽으로 구부러진 화살표 10"/>
          <p:cNvSpPr/>
          <p:nvPr/>
        </p:nvSpPr>
        <p:spPr>
          <a:xfrm rot="20106358" flipH="1">
            <a:off x="2108899" y="4537595"/>
            <a:ext cx="872112" cy="1292773"/>
          </a:xfrm>
          <a:prstGeom prst="curvedLeftArrow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62577" y="2801375"/>
            <a:ext cx="2638096" cy="388881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MovieDAO.java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669015" y="1273830"/>
            <a:ext cx="2638096" cy="388881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movie.js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0" y="4637262"/>
            <a:ext cx="2638096" cy="388881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MovieController.java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486400" y="5156791"/>
            <a:ext cx="3657600" cy="1701209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별점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계산 식 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" y="5890437"/>
            <a:ext cx="5411972" cy="131136"/>
          </a:xfrm>
          <a:prstGeom prst="roundRect">
            <a:avLst/>
          </a:prstGeom>
          <a:noFill/>
          <a:ln w="25400">
            <a:solidFill>
              <a:srgbClr val="92D050"/>
            </a:solidFill>
            <a:prstDash val="sysDash"/>
          </a:ln>
          <a:scene3d>
            <a:camera prst="orthographicFront">
              <a:rot lat="0" lon="212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화살표 연결선 23"/>
          <p:cNvCxnSpPr>
            <a:stCxn id="23" idx="1"/>
          </p:cNvCxnSpPr>
          <p:nvPr/>
        </p:nvCxnSpPr>
        <p:spPr>
          <a:xfrm flipV="1">
            <a:off x="1" y="3391786"/>
            <a:ext cx="3264194" cy="2564219"/>
          </a:xfrm>
          <a:prstGeom prst="straightConnector1">
            <a:avLst/>
          </a:prstGeom>
          <a:ln w="25400">
            <a:solidFill>
              <a:srgbClr val="92D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1435396"/>
            <a:ext cx="5497033" cy="2753832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67023" y="3227370"/>
            <a:ext cx="7176977" cy="2035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직선 화살표 연결선 18"/>
          <p:cNvCxnSpPr>
            <a:stCxn id="16" idx="0"/>
            <a:endCxn id="17" idx="0"/>
          </p:cNvCxnSpPr>
          <p:nvPr/>
        </p:nvCxnSpPr>
        <p:spPr>
          <a:xfrm>
            <a:off x="4742122" y="3987210"/>
            <a:ext cx="2573078" cy="1169581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105247" y="3987210"/>
            <a:ext cx="5273749" cy="6379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906772" y="3225209"/>
            <a:ext cx="7237227" cy="145312"/>
          </a:xfrm>
          <a:prstGeom prst="roundRect">
            <a:avLst/>
          </a:prstGeom>
          <a:noFill/>
          <a:ln w="254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1763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예매하기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 descr="C:\Users\hb\Desktop\예1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31253"/>
            <a:ext cx="9144000" cy="5326747"/>
          </a:xfrm>
          <a:prstGeom prst="rect">
            <a:avLst/>
          </a:prstGeom>
          <a:noFill/>
        </p:spPr>
      </p:pic>
      <p:sp>
        <p:nvSpPr>
          <p:cNvPr id="14" name="모서리가 둥근 직사각형 13"/>
          <p:cNvSpPr/>
          <p:nvPr/>
        </p:nvSpPr>
        <p:spPr>
          <a:xfrm>
            <a:off x="5039833" y="4253023"/>
            <a:ext cx="4104167" cy="2604977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화면에서 예매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버튼 클릭 시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	1.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영화 선택하기 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	2.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영화관 선택하기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	3.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날씨 선택 하기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		4.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시간 선택하기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977657" y="3317357"/>
            <a:ext cx="1041990" cy="25518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12290" y="3327991"/>
            <a:ext cx="400491" cy="23746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17582" y="3317358"/>
            <a:ext cx="343785" cy="23037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50197" y="3296094"/>
            <a:ext cx="510361" cy="28708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칠각형 16"/>
          <p:cNvSpPr/>
          <p:nvPr/>
        </p:nvSpPr>
        <p:spPr>
          <a:xfrm>
            <a:off x="2679405" y="3189767"/>
            <a:ext cx="425302" cy="382773"/>
          </a:xfrm>
          <a:prstGeom prst="heptagon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칠각형 17"/>
          <p:cNvSpPr/>
          <p:nvPr/>
        </p:nvSpPr>
        <p:spPr>
          <a:xfrm>
            <a:off x="3693042" y="3097618"/>
            <a:ext cx="425302" cy="382773"/>
          </a:xfrm>
          <a:prstGeom prst="heptagon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칠각형 18"/>
          <p:cNvSpPr/>
          <p:nvPr/>
        </p:nvSpPr>
        <p:spPr>
          <a:xfrm>
            <a:off x="4472763" y="3037367"/>
            <a:ext cx="425302" cy="382773"/>
          </a:xfrm>
          <a:prstGeom prst="heptagon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칠각형 19"/>
          <p:cNvSpPr/>
          <p:nvPr/>
        </p:nvSpPr>
        <p:spPr>
          <a:xfrm>
            <a:off x="5847907" y="2998381"/>
            <a:ext cx="425302" cy="382773"/>
          </a:xfrm>
          <a:prstGeom prst="heptagon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1763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예매하기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530" y="3554041"/>
            <a:ext cx="7837637" cy="3303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640" y="1339702"/>
            <a:ext cx="8445509" cy="223283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1329070"/>
            <a:ext cx="8463516" cy="2254102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50605" y="3572540"/>
            <a:ext cx="7825562" cy="3285460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30279" y="2200939"/>
            <a:ext cx="6113721" cy="2900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3040911" y="2161955"/>
            <a:ext cx="6103089" cy="2909776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19377" y="1743739"/>
            <a:ext cx="4104167" cy="361507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쿼리문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(inner join)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37861" y="6181060"/>
            <a:ext cx="4104167" cy="361507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Jsp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자바스크립트 단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Ajax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활용 식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632251" y="4398334"/>
            <a:ext cx="4104167" cy="361507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Controller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에서 </a:t>
            </a:r>
            <a:r>
              <a:rPr lang="en-US" altLang="ko-KR" sz="1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json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처리 방식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26164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예매하기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	   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좌석선택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472966" y="5645888"/>
            <a:ext cx="8313682" cy="833740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여기부터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147" name="Picture 3" descr="C:\Users\hb\Desktop\12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16148"/>
            <a:ext cx="9144000" cy="5241851"/>
          </a:xfrm>
          <a:prstGeom prst="rect">
            <a:avLst/>
          </a:prstGeom>
          <a:noFill/>
        </p:spPr>
      </p:pic>
      <p:pic>
        <p:nvPicPr>
          <p:cNvPr id="6148" name="Picture 4" descr="C:\Users\hb\Desktop\12312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642161"/>
            <a:ext cx="9150654" cy="52158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865661" y="621291"/>
            <a:ext cx="3320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예매하기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	   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좌석선택 코드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63525" y="1414131"/>
            <a:ext cx="8155171" cy="4465674"/>
            <a:chOff x="925032" y="1499191"/>
            <a:chExt cx="7527852" cy="4306185"/>
          </a:xfrm>
        </p:grpSpPr>
        <p:grpSp>
          <p:nvGrpSpPr>
            <p:cNvPr id="12" name="그룹 11"/>
            <p:cNvGrpSpPr/>
            <p:nvPr/>
          </p:nvGrpSpPr>
          <p:grpSpPr>
            <a:xfrm>
              <a:off x="935665" y="1499191"/>
              <a:ext cx="7506587" cy="1112651"/>
              <a:chOff x="-212652" y="1701210"/>
              <a:chExt cx="8272131" cy="1112651"/>
            </a:xfrm>
          </p:grpSpPr>
          <p:pic>
            <p:nvPicPr>
              <p:cNvPr id="7172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198585" y="1719652"/>
                <a:ext cx="8258064" cy="1094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-212652" y="1701210"/>
                <a:ext cx="8272131" cy="1105785"/>
              </a:xfrm>
              <a:prstGeom prst="rect">
                <a:avLst/>
              </a:prstGeom>
              <a:noFill/>
              <a:ln w="25400">
                <a:solidFill>
                  <a:srgbClr val="49D75A">
                    <a:alpha val="73725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925032" y="2668774"/>
              <a:ext cx="7527852" cy="3136602"/>
              <a:chOff x="1265274" y="2636876"/>
              <a:chExt cx="7527852" cy="3136602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1265274" y="4987843"/>
                <a:ext cx="7527852" cy="785635"/>
                <a:chOff x="-148857" y="5540738"/>
                <a:chExt cx="8569843" cy="785635"/>
              </a:xfrm>
            </p:grpSpPr>
            <p:pic>
              <p:nvPicPr>
                <p:cNvPr id="7173" name="Picture 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-130360" y="5540738"/>
                  <a:ext cx="8551346" cy="7781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" name="직사각형 12"/>
                <p:cNvSpPr/>
                <p:nvPr/>
              </p:nvSpPr>
              <p:spPr>
                <a:xfrm>
                  <a:off x="-148857" y="5550195"/>
                  <a:ext cx="8559209" cy="776178"/>
                </a:xfrm>
                <a:prstGeom prst="rect">
                  <a:avLst/>
                </a:prstGeom>
                <a:noFill/>
                <a:ln w="25400">
                  <a:solidFill>
                    <a:srgbClr val="49D75A">
                      <a:alpha val="73725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" name="그룹 16"/>
              <p:cNvGrpSpPr/>
              <p:nvPr/>
            </p:nvGrpSpPr>
            <p:grpSpPr>
              <a:xfrm>
                <a:off x="1265274" y="2636876"/>
                <a:ext cx="7517219" cy="2307264"/>
                <a:chOff x="0" y="3296093"/>
                <a:chExt cx="7517219" cy="216904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0" y="3306725"/>
                  <a:ext cx="7505563" cy="21574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5" name="직사각형 14"/>
                <p:cNvSpPr/>
                <p:nvPr/>
              </p:nvSpPr>
              <p:spPr>
                <a:xfrm>
                  <a:off x="0" y="3296093"/>
                  <a:ext cx="7517219" cy="2169042"/>
                </a:xfrm>
                <a:prstGeom prst="rect">
                  <a:avLst/>
                </a:prstGeom>
                <a:noFill/>
                <a:ln w="25400">
                  <a:solidFill>
                    <a:srgbClr val="49D75A">
                      <a:alpha val="73725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0" name="모서리가 둥근 직사각형 19"/>
          <p:cNvSpPr/>
          <p:nvPr/>
        </p:nvSpPr>
        <p:spPr>
          <a:xfrm>
            <a:off x="956810" y="5924534"/>
            <a:ext cx="7041930" cy="751490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좌석 선택 코드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28184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4.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GAON 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스토어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	    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상세정보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직사각형 48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0456"/>
            <a:ext cx="9144000" cy="5337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00511"/>
            <a:ext cx="9144000" cy="5357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2776" y="1348990"/>
            <a:ext cx="397291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endParaRPr lang="en-US" altLang="ko-KR" sz="20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로그인</a:t>
            </a:r>
            <a:r>
              <a:rPr lang="en-US" altLang="ko-KR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회원가입</a:t>
            </a:r>
            <a:r>
              <a:rPr lang="en-US" altLang="ko-KR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 </a:t>
            </a:r>
            <a:r>
              <a:rPr lang="ko-KR" altLang="en-US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관리자</a:t>
            </a:r>
            <a:r>
              <a:rPr lang="en-US" altLang="ko-KR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0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영화</a:t>
            </a:r>
            <a:r>
              <a:rPr lang="en-US" altLang="ko-KR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현재상영작</a:t>
            </a:r>
            <a:r>
              <a:rPr lang="en-US" altLang="ko-KR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 </a:t>
            </a:r>
            <a:r>
              <a:rPr lang="ko-KR" altLang="en-US" sz="2000" b="1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상영예정작</a:t>
            </a:r>
            <a:r>
              <a:rPr lang="en-US" altLang="ko-KR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pPr marL="457200" indent="-457200"/>
            <a:endParaRPr lang="en-US" altLang="ko-KR" sz="20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457200" indent="-457200"/>
            <a:r>
              <a:rPr lang="en-US" altLang="ko-KR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   </a:t>
            </a:r>
            <a:r>
              <a:rPr lang="ko-KR" altLang="en-US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예매 하기</a:t>
            </a:r>
            <a:endParaRPr lang="en-US" altLang="ko-KR" sz="20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457200" indent="-457200"/>
            <a:endParaRPr lang="en-US" altLang="ko-KR" sz="20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457200" indent="-457200"/>
            <a:r>
              <a:rPr lang="en-US" altLang="ko-KR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4.    GAON </a:t>
            </a:r>
            <a:r>
              <a:rPr lang="ko-KR" altLang="en-US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스토어</a:t>
            </a:r>
            <a:endParaRPr lang="en-US" altLang="ko-KR" sz="20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457200" indent="-457200"/>
            <a:endParaRPr lang="en-US" altLang="ko-KR" sz="20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457200" indent="-457200"/>
            <a:r>
              <a:rPr lang="en-US" altLang="ko-KR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5.    GAON</a:t>
            </a:r>
            <a:r>
              <a:rPr lang="ko-KR" altLang="en-US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이벤트</a:t>
            </a:r>
            <a:endParaRPr lang="en-US" altLang="ko-KR" sz="20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457200" indent="-457200"/>
            <a:endParaRPr lang="en-US" altLang="ko-KR" sz="20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457200" indent="-457200"/>
            <a:r>
              <a:rPr lang="en-US" altLang="ko-KR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6.   </a:t>
            </a:r>
            <a:r>
              <a:rPr lang="ko-KR" altLang="en-US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고객센터</a:t>
            </a:r>
            <a:r>
              <a:rPr lang="en-US" altLang="ko-KR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게시판</a:t>
            </a:r>
            <a:r>
              <a:rPr lang="en-US" altLang="ko-KR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  <a:endParaRPr lang="ko-KR" altLang="en-US" sz="20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en-US" altLang="ko-KR" sz="20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182035" y="1358153"/>
            <a:ext cx="0" cy="4141695"/>
          </a:xfrm>
          <a:prstGeom prst="line">
            <a:avLst/>
          </a:prstGeom>
          <a:ln w="381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56" y="2868281"/>
            <a:ext cx="1443768" cy="1443768"/>
          </a:xfrm>
          <a:prstGeom prst="rect">
            <a:avLst/>
          </a:prstGeom>
          <a:ln w="9525">
            <a:solidFill>
              <a:srgbClr val="FF0000"/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1206769" y="2124511"/>
            <a:ext cx="24087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CONTENTS</a:t>
            </a:r>
            <a:endParaRPr lang="ko-KR" altLang="en-US" sz="3000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79123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5315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4.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GAON 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스토어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          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스토어 페이지 팝콘 버튼 클릭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직사각형 48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37490"/>
            <a:ext cx="7777656" cy="222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 descr="C:\Users\hb\Desktop\피피티\팝콘 버튼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439917"/>
            <a:ext cx="5089087" cy="1539274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65433" y="2060029"/>
            <a:ext cx="5878567" cy="2049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모서리가 둥근 직사각형 10"/>
          <p:cNvSpPr/>
          <p:nvPr/>
        </p:nvSpPr>
        <p:spPr>
          <a:xfrm>
            <a:off x="131380" y="1860331"/>
            <a:ext cx="4945117" cy="21020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오른쪽으로 구부러진 화살표 11"/>
          <p:cNvSpPr/>
          <p:nvPr/>
        </p:nvSpPr>
        <p:spPr>
          <a:xfrm>
            <a:off x="2501462" y="2270235"/>
            <a:ext cx="861848" cy="1030013"/>
          </a:xfrm>
          <a:prstGeom prst="curvedRightArrow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칠각형 12"/>
          <p:cNvSpPr/>
          <p:nvPr/>
        </p:nvSpPr>
        <p:spPr>
          <a:xfrm>
            <a:off x="2049518" y="2196662"/>
            <a:ext cx="493986" cy="451945"/>
          </a:xfrm>
          <a:prstGeom prst="heptagon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왼쪽으로 구부러진 화살표 13"/>
          <p:cNvSpPr/>
          <p:nvPr/>
        </p:nvSpPr>
        <p:spPr>
          <a:xfrm>
            <a:off x="7630509" y="3615558"/>
            <a:ext cx="840828" cy="1292773"/>
          </a:xfrm>
          <a:prstGeom prst="curvedLeftArrow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칠각형 14"/>
          <p:cNvSpPr/>
          <p:nvPr/>
        </p:nvSpPr>
        <p:spPr>
          <a:xfrm>
            <a:off x="8450317" y="3762702"/>
            <a:ext cx="493986" cy="451945"/>
          </a:xfrm>
          <a:prstGeom prst="heptagon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/>
          </a:p>
        </p:txBody>
      </p:sp>
      <p:sp>
        <p:nvSpPr>
          <p:cNvPr id="17" name="칠각형 16"/>
          <p:cNvSpPr/>
          <p:nvPr/>
        </p:nvSpPr>
        <p:spPr>
          <a:xfrm>
            <a:off x="457200" y="4514192"/>
            <a:ext cx="493986" cy="451945"/>
          </a:xfrm>
          <a:prstGeom prst="heptagon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19201" y="5381297"/>
            <a:ext cx="3584027" cy="152399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94442" y="3195145"/>
            <a:ext cx="2895599" cy="178675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1424762"/>
            <a:ext cx="5103628" cy="1562987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" y="3030279"/>
            <a:ext cx="7772400" cy="2211572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4097" y="5013435"/>
            <a:ext cx="8029903" cy="1844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오른쪽으로 구부러진 화살표 15"/>
          <p:cNvSpPr/>
          <p:nvPr/>
        </p:nvSpPr>
        <p:spPr>
          <a:xfrm rot="20122987">
            <a:off x="294290" y="4214648"/>
            <a:ext cx="914400" cy="2238703"/>
          </a:xfrm>
          <a:prstGeom prst="curvedRightArrow">
            <a:avLst>
              <a:gd name="adj1" fmla="val 27336"/>
              <a:gd name="adj2" fmla="val 50000"/>
              <a:gd name="adj3" fmla="val 25000"/>
            </a:avLst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98697" y="5018567"/>
            <a:ext cx="8045303" cy="1839433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3924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4.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GAON 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스토어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	     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구매하기 페이지 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직사각형 48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3" name="Picture 7" descr="C:\Users\hb\Desktop\11111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0456"/>
            <a:ext cx="9335385" cy="5337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2927496"/>
            <a:ext cx="6741042" cy="3505202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865661" y="621291"/>
            <a:ext cx="2467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4.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GAON 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스토어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직사각형 48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97876"/>
            <a:ext cx="8245107" cy="21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934586"/>
            <a:ext cx="6719066" cy="346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39197" y="1597571"/>
            <a:ext cx="7204803" cy="275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2662" y="6046129"/>
            <a:ext cx="8471338" cy="811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으로 구부러진 화살표 10"/>
          <p:cNvSpPr/>
          <p:nvPr/>
        </p:nvSpPr>
        <p:spPr>
          <a:xfrm>
            <a:off x="1103586" y="1755228"/>
            <a:ext cx="861848" cy="1030013"/>
          </a:xfrm>
          <a:prstGeom prst="curvedRightArrow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왼쪽으로 구부러진 화살표 11"/>
          <p:cNvSpPr/>
          <p:nvPr/>
        </p:nvSpPr>
        <p:spPr>
          <a:xfrm>
            <a:off x="6632027" y="3930869"/>
            <a:ext cx="840828" cy="1292773"/>
          </a:xfrm>
          <a:prstGeom prst="curvedLeftArrow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오른쪽으로 구부러진 화살표 12"/>
          <p:cNvSpPr/>
          <p:nvPr/>
        </p:nvSpPr>
        <p:spPr>
          <a:xfrm rot="20122987">
            <a:off x="0" y="4456386"/>
            <a:ext cx="914400" cy="2238703"/>
          </a:xfrm>
          <a:prstGeom prst="curvedRightArrow">
            <a:avLst>
              <a:gd name="adj1" fmla="val 27336"/>
              <a:gd name="adj2" fmla="val 50000"/>
              <a:gd name="adj3" fmla="val 25000"/>
            </a:avLst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칠각형 15"/>
          <p:cNvSpPr/>
          <p:nvPr/>
        </p:nvSpPr>
        <p:spPr>
          <a:xfrm>
            <a:off x="651642" y="1681655"/>
            <a:ext cx="493986" cy="451945"/>
          </a:xfrm>
          <a:prstGeom prst="heptagon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칠각형 16"/>
          <p:cNvSpPr/>
          <p:nvPr/>
        </p:nvSpPr>
        <p:spPr>
          <a:xfrm>
            <a:off x="162910" y="4755930"/>
            <a:ext cx="493986" cy="451945"/>
          </a:xfrm>
          <a:prstGeom prst="heptagon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/>
          </a:p>
        </p:txBody>
      </p:sp>
      <p:sp>
        <p:nvSpPr>
          <p:cNvPr id="18" name="칠각형 17"/>
          <p:cNvSpPr/>
          <p:nvPr/>
        </p:nvSpPr>
        <p:spPr>
          <a:xfrm>
            <a:off x="7451835" y="4078013"/>
            <a:ext cx="493986" cy="451945"/>
          </a:xfrm>
          <a:prstGeom prst="heptagon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39312" y="5297213"/>
            <a:ext cx="7041930" cy="751490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Ajax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사용해서 물품을 선택한 정보와 사용자 정보를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계산하여 최종구매 완료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1350335"/>
            <a:ext cx="8240233" cy="255181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17405" y="1584250"/>
            <a:ext cx="7226596" cy="2775099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6308" y="6049927"/>
            <a:ext cx="8477692" cy="808074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25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5. GAON 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이벤트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60635"/>
            <a:ext cx="9143999" cy="519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그룹 11"/>
          <p:cNvGrpSpPr/>
          <p:nvPr/>
        </p:nvGrpSpPr>
        <p:grpSpPr>
          <a:xfrm>
            <a:off x="2131339" y="1324559"/>
            <a:ext cx="4895518" cy="5391807"/>
            <a:chOff x="3045740" y="1303294"/>
            <a:chExt cx="4895518" cy="5391807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5740" y="1303294"/>
              <a:ext cx="4895518" cy="3218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49118" y="4507822"/>
              <a:ext cx="4886184" cy="2187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오른쪽 화살표 7"/>
          <p:cNvSpPr/>
          <p:nvPr/>
        </p:nvSpPr>
        <p:spPr>
          <a:xfrm>
            <a:off x="884825" y="2294065"/>
            <a:ext cx="2186152" cy="2238704"/>
          </a:xfrm>
          <a:prstGeom prst="rightArrow">
            <a:avLst/>
          </a:prstGeom>
          <a:solidFill>
            <a:schemeClr val="bg1">
              <a:alpha val="73000"/>
            </a:schemeClr>
          </a:solidFill>
          <a:ln w="25400">
            <a:solidFill>
              <a:srgbClr val="ED28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해당 이벤트를 클릭 했을 때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팝업 창 생성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25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5. GAON 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이벤트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456" y="1366344"/>
            <a:ext cx="5728137" cy="4183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모서리가 둥근 직사각형 10"/>
          <p:cNvSpPr/>
          <p:nvPr/>
        </p:nvSpPr>
        <p:spPr>
          <a:xfrm>
            <a:off x="2627587" y="1397876"/>
            <a:ext cx="6505903" cy="1439918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altLang="ko-KR" sz="15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Ajax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활용하여 </a:t>
            </a:r>
            <a:r>
              <a:rPr lang="en-US" altLang="ko-KR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eventDetail.do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 </a:t>
            </a:r>
            <a:r>
              <a:rPr lang="en-US" altLang="ko-KR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event_id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데이터를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전송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값을 전달받아  이벤트를 확인하고 </a:t>
            </a:r>
            <a:r>
              <a:rPr lang="en-US" altLang="ko-KR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dataType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은 </a:t>
            </a:r>
            <a:r>
              <a:rPr lang="en-US" altLang="ko-KR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json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방식으로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header.jsp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페이지로 값을  전달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 </a:t>
            </a:r>
            <a:r>
              <a:rPr lang="en-US" altLang="ko-KR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ajax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통신에 성공 했을 때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success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수행하여 서버에서 받아온 데이터를 다시 처리하여 웹 페이지에 </a:t>
            </a:r>
            <a:r>
              <a:rPr lang="ko-KR" alt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팝업창을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생성해서 이벤트를 보여줌</a:t>
            </a:r>
          </a:p>
          <a:p>
            <a:pPr algn="ctr"/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endParaRPr lang="en-US" altLang="ko-KR" sz="15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ko-KR" altLang="en-US" sz="1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832" y="1371601"/>
            <a:ext cx="5709684" cy="4167962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7049" y="3342411"/>
            <a:ext cx="6737131" cy="328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236381" y="3331535"/>
            <a:ext cx="6716233" cy="3271284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25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5. GAON 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이벤트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007476"/>
            <a:ext cx="9144000" cy="4850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모서리가 둥근 직사각형 11"/>
          <p:cNvSpPr/>
          <p:nvPr/>
        </p:nvSpPr>
        <p:spPr>
          <a:xfrm>
            <a:off x="1" y="1560778"/>
            <a:ext cx="1587062" cy="415158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Event.jsp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05201" y="2291247"/>
            <a:ext cx="1587062" cy="415158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현재 이벤트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563008" y="4629798"/>
            <a:ext cx="1587062" cy="415158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지난 이벤트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36484" y="2343797"/>
            <a:ext cx="3263461" cy="34685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20718" y="4629797"/>
            <a:ext cx="3263461" cy="35210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2020186"/>
            <a:ext cx="9144000" cy="2243470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4309730"/>
            <a:ext cx="9144000" cy="2548270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2945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6. 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고객센터</a:t>
            </a:r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게시판</a:t>
            </a:r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그룹 7"/>
          <p:cNvGrpSpPr/>
          <p:nvPr/>
        </p:nvGrpSpPr>
        <p:grpSpPr>
          <a:xfrm>
            <a:off x="0" y="1594884"/>
            <a:ext cx="9144000" cy="5263116"/>
            <a:chOff x="-1" y="1420515"/>
            <a:chExt cx="6655981" cy="6066800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420515"/>
              <a:ext cx="6655980" cy="3210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1" y="4637507"/>
              <a:ext cx="6655981" cy="2849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2945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6. 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고객센터</a:t>
            </a:r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게시판</a:t>
            </a:r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471" y="1902536"/>
            <a:ext cx="1314450" cy="120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3279226" y="1755227"/>
            <a:ext cx="1587061" cy="155553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상세보기</a:t>
            </a:r>
            <a:endParaRPr lang="en-US" altLang="ko-KR" sz="13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13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수정하기</a:t>
            </a:r>
            <a:endParaRPr lang="en-US" altLang="ko-KR" sz="13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13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입력하기</a:t>
            </a:r>
            <a:endParaRPr lang="en-US" altLang="ko-KR" sz="13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13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3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게시글</a:t>
            </a:r>
            <a:endParaRPr lang="ko-KR" altLang="en-US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2375342" y="2007475"/>
            <a:ext cx="1030009" cy="23122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2391106" y="2364827"/>
            <a:ext cx="1014245" cy="12086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2380603" y="2737937"/>
            <a:ext cx="1045769" cy="526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2385855" y="2963909"/>
            <a:ext cx="1051027" cy="15766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3"/>
          </p:cNvCxnSpPr>
          <p:nvPr/>
        </p:nvCxnSpPr>
        <p:spPr>
          <a:xfrm flipV="1">
            <a:off x="4866287" y="2123090"/>
            <a:ext cx="893382" cy="4099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09904" y="3415863"/>
            <a:ext cx="8313682" cy="53602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Qna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게시판 글 작성 및 수정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삭제 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58860" y="1892683"/>
            <a:ext cx="17145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4694" y="4231236"/>
            <a:ext cx="1447800" cy="508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모서리가 둥근 직사각형 18"/>
          <p:cNvSpPr/>
          <p:nvPr/>
        </p:nvSpPr>
        <p:spPr>
          <a:xfrm>
            <a:off x="488732" y="5460111"/>
            <a:ext cx="8313682" cy="91966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이전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게시글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상세보기 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qnaDetail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부분에서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qnaReply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추가 시키고 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새로운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QnaReplyController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폴더를 만들어서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게시글에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추가된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댓글만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처리하여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다시 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qnaDetail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부분에 데이터를 보내어 웹 페이지에서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댓글을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확인 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29629" y="4198719"/>
            <a:ext cx="1962150" cy="55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모서리가 둥근 직사각형 20"/>
          <p:cNvSpPr/>
          <p:nvPr/>
        </p:nvSpPr>
        <p:spPr>
          <a:xfrm>
            <a:off x="3252949" y="4051735"/>
            <a:ext cx="1587061" cy="12770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</a:t>
            </a:r>
            <a:r>
              <a:rPr lang="ko-KR" alt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리스트</a:t>
            </a:r>
            <a:endParaRPr lang="en-US" altLang="ko-KR" sz="13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3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</a:t>
            </a:r>
            <a:r>
              <a:rPr lang="ko-KR" alt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입력</a:t>
            </a:r>
            <a:endParaRPr lang="en-US" altLang="ko-KR" sz="13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3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</a:t>
            </a:r>
            <a:r>
              <a:rPr lang="ko-KR" alt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수정</a:t>
            </a:r>
            <a:endParaRPr lang="en-US" altLang="ko-KR" sz="13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3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altLang="ko-KR" sz="13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4" name="직선 화살표 연결선 23"/>
          <p:cNvCxnSpPr>
            <a:stCxn id="7172" idx="3"/>
            <a:endCxn id="21" idx="1"/>
          </p:cNvCxnSpPr>
          <p:nvPr/>
        </p:nvCxnSpPr>
        <p:spPr>
          <a:xfrm>
            <a:off x="2342494" y="4485701"/>
            <a:ext cx="910455" cy="20453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endCxn id="7173" idx="1"/>
          </p:cNvCxnSpPr>
          <p:nvPr/>
        </p:nvCxnSpPr>
        <p:spPr>
          <a:xfrm flipV="1">
            <a:off x="4850520" y="4474698"/>
            <a:ext cx="979109" cy="20503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052623" y="1892595"/>
            <a:ext cx="1329070" cy="1222745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862084" y="1885507"/>
            <a:ext cx="1708298" cy="676939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837274" y="4199860"/>
            <a:ext cx="1945759" cy="552893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93134" y="4242391"/>
            <a:ext cx="1446029" cy="489097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2945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6. 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고객센터</a:t>
            </a:r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게시판</a:t>
            </a:r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60968"/>
            <a:ext cx="9143999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2796" y="5272984"/>
            <a:ext cx="1447800" cy="508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모서리가 둥근 직사각형 24"/>
          <p:cNvSpPr/>
          <p:nvPr/>
        </p:nvSpPr>
        <p:spPr>
          <a:xfrm>
            <a:off x="456834" y="5938333"/>
            <a:ext cx="8313682" cy="91966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이전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게시글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상세보기 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qnaDetail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부분에서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qnaReply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추가 시키고 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새로운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QnaReplyController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폴더를 만들어서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게시글에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추가된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댓글만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처리하여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다시 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qnaDetail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부분에 데이터를 보내어 웹 페이지에서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댓글을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확인 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08363" y="5229833"/>
            <a:ext cx="1962150" cy="575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모서리가 둥근 직사각형 26"/>
          <p:cNvSpPr/>
          <p:nvPr/>
        </p:nvSpPr>
        <p:spPr>
          <a:xfrm>
            <a:off x="3221051" y="5061098"/>
            <a:ext cx="1587061" cy="92662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</a:t>
            </a:r>
            <a:r>
              <a:rPr lang="ko-KR" alt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리스트</a:t>
            </a:r>
            <a:endParaRPr lang="en-US" altLang="ko-KR" sz="13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3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</a:t>
            </a:r>
            <a:r>
              <a:rPr lang="ko-KR" alt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입력</a:t>
            </a:r>
            <a:endParaRPr lang="en-US" altLang="ko-KR" sz="13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3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</a:t>
            </a:r>
            <a:r>
              <a:rPr lang="ko-KR" alt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수정</a:t>
            </a:r>
            <a:r>
              <a:rPr lang="ko-KR" altLang="en-US" sz="13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altLang="ko-KR" sz="13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9" name="직선 화살표 연결선 28"/>
          <p:cNvCxnSpPr>
            <a:stCxn id="23" idx="3"/>
            <a:endCxn id="27" idx="1"/>
          </p:cNvCxnSpPr>
          <p:nvPr/>
        </p:nvCxnSpPr>
        <p:spPr>
          <a:xfrm flipV="1">
            <a:off x="2310596" y="5524409"/>
            <a:ext cx="910455" cy="304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7" idx="3"/>
            <a:endCxn id="26" idx="1"/>
          </p:cNvCxnSpPr>
          <p:nvPr/>
        </p:nvCxnSpPr>
        <p:spPr>
          <a:xfrm flipV="1">
            <a:off x="4808112" y="5517605"/>
            <a:ext cx="1000251" cy="680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0" y="1382233"/>
            <a:ext cx="9144000" cy="3636334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05376" y="5209954"/>
            <a:ext cx="1956391" cy="584790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0605" y="5266660"/>
            <a:ext cx="1446028" cy="506819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39432"/>
            <a:ext cx="9144000" cy="5018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865661" y="621291"/>
            <a:ext cx="55707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6. 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고객센터</a:t>
            </a:r>
            <a:endParaRPr lang="en-US" altLang="ko-KR" sz="2400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	(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게시판 </a:t>
            </a:r>
            <a:r>
              <a:rPr lang="ko-KR" altLang="en-US" sz="2400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페이징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Controller.java)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3926" y="1850065"/>
            <a:ext cx="5005940" cy="50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0" y="1508601"/>
            <a:ext cx="1728949" cy="415158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게시글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검색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110505" y="2351262"/>
            <a:ext cx="1744714" cy="415158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검색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DTO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세팅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22991" y="3555910"/>
            <a:ext cx="1802523" cy="415158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페이징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처리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5913" y="2764449"/>
            <a:ext cx="21145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85470" y="4020825"/>
            <a:ext cx="7304689" cy="59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모서리가 둥근 직사각형 15"/>
          <p:cNvSpPr/>
          <p:nvPr/>
        </p:nvSpPr>
        <p:spPr>
          <a:xfrm>
            <a:off x="1207347" y="4591423"/>
            <a:ext cx="1996964" cy="415158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페이징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DTO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세팅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56937" y="5018077"/>
            <a:ext cx="32861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타원 17"/>
          <p:cNvSpPr/>
          <p:nvPr/>
        </p:nvSpPr>
        <p:spPr>
          <a:xfrm>
            <a:off x="6314395" y="4297021"/>
            <a:ext cx="283779" cy="2417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646083" y="4291642"/>
            <a:ext cx="283779" cy="2417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8" idx="4"/>
            <a:endCxn id="31" idx="3"/>
          </p:cNvCxnSpPr>
          <p:nvPr/>
        </p:nvCxnSpPr>
        <p:spPr>
          <a:xfrm flipH="1">
            <a:off x="2134211" y="4538758"/>
            <a:ext cx="4322074" cy="183459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9" idx="4"/>
            <a:endCxn id="32" idx="0"/>
          </p:cNvCxnSpPr>
          <p:nvPr/>
        </p:nvCxnSpPr>
        <p:spPr>
          <a:xfrm flipH="1">
            <a:off x="6016195" y="4533379"/>
            <a:ext cx="771778" cy="177124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137247" y="6165775"/>
            <a:ext cx="1996964" cy="415158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게시글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갯수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017713" y="6304619"/>
            <a:ext cx="1996964" cy="415158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페이징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갯수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 flipH="1" flipV="1">
            <a:off x="-2" y="2628439"/>
            <a:ext cx="425303" cy="36128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flipH="1" flipV="1">
            <a:off x="3625703" y="6326372"/>
            <a:ext cx="1786270" cy="531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25032" y="1839433"/>
            <a:ext cx="5007935" cy="520994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151321" y="2768009"/>
            <a:ext cx="2112336" cy="432391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87301" y="4015562"/>
            <a:ext cx="7308113" cy="588335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233378" y="5007936"/>
            <a:ext cx="3317358" cy="499729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로그인 화면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1371600" lvl="2" indent="-457200"/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   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로그인 버튼 클릭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42050"/>
            <a:ext cx="9144000" cy="52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57059" y="2332296"/>
            <a:ext cx="3905250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08799" y="1722475"/>
            <a:ext cx="717034" cy="329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모서리가 둥근 직사각형 14"/>
          <p:cNvSpPr/>
          <p:nvPr/>
        </p:nvSpPr>
        <p:spPr>
          <a:xfrm>
            <a:off x="6134986" y="1637415"/>
            <a:ext cx="1648046" cy="4572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50866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6.  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고객센터</a:t>
            </a:r>
            <a:endParaRPr lang="en-US" altLang="ko-KR" sz="2400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	(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게시판 </a:t>
            </a:r>
            <a:r>
              <a:rPr lang="ko-KR" altLang="en-US" sz="2400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페이징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 </a:t>
            </a:r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qnaList.jsp)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596097"/>
            <a:ext cx="9143999" cy="263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모서리가 둥근 직사각형 21"/>
          <p:cNvSpPr/>
          <p:nvPr/>
        </p:nvSpPr>
        <p:spPr>
          <a:xfrm>
            <a:off x="0" y="1198180"/>
            <a:ext cx="1744714" cy="415158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페이징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부분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740332"/>
            <a:ext cx="9144000" cy="18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모서리가 둥근 직사각형 22"/>
          <p:cNvSpPr/>
          <p:nvPr/>
        </p:nvSpPr>
        <p:spPr>
          <a:xfrm>
            <a:off x="0" y="4303987"/>
            <a:ext cx="1744714" cy="415158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검색 부분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584250"/>
            <a:ext cx="9144000" cy="2636875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4731488"/>
            <a:ext cx="9144000" cy="1881963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1215" y="4235824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감사합니다</a:t>
            </a:r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!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99" y="2138084"/>
            <a:ext cx="1899402" cy="18994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38750" y="4697489"/>
            <a:ext cx="1266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YOU!</a:t>
            </a:r>
            <a:endParaRPr lang="ko-KR" altLang="en-US" sz="1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603105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1462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1.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로그인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C:\Users\hb\Desktop\로그인Aja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5534" y="1618593"/>
            <a:ext cx="4291833" cy="4939860"/>
          </a:xfrm>
          <a:prstGeom prst="rect">
            <a:avLst/>
          </a:prstGeom>
          <a:noFill/>
        </p:spPr>
      </p:pic>
      <p:pic>
        <p:nvPicPr>
          <p:cNvPr id="1029" name="Picture 5" descr="C:\Users\hb\Desktop\로그인2번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8166" y="1630254"/>
            <a:ext cx="4456386" cy="885825"/>
          </a:xfrm>
          <a:prstGeom prst="rect">
            <a:avLst/>
          </a:prstGeom>
          <a:noFill/>
        </p:spPr>
      </p:pic>
      <p:pic>
        <p:nvPicPr>
          <p:cNvPr id="1031" name="Picture 7" descr="C:\Users\hb\Desktop\피피티\로그인 컨트롤러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6635" y="2617077"/>
            <a:ext cx="4501657" cy="3909848"/>
          </a:xfrm>
          <a:prstGeom prst="rect">
            <a:avLst/>
          </a:prstGeom>
          <a:noFill/>
        </p:spPr>
      </p:pic>
      <p:sp>
        <p:nvSpPr>
          <p:cNvPr id="21" name="아래로 구부러진 화살표 20"/>
          <p:cNvSpPr/>
          <p:nvPr/>
        </p:nvSpPr>
        <p:spPr>
          <a:xfrm rot="679332" flipH="1" flipV="1">
            <a:off x="897527" y="3179027"/>
            <a:ext cx="5008655" cy="1894823"/>
          </a:xfrm>
          <a:prstGeom prst="curvedDownArrow">
            <a:avLst>
              <a:gd name="adj1" fmla="val 25000"/>
              <a:gd name="adj2" fmla="val 50000"/>
              <a:gd name="adj3" fmla="val 60715"/>
            </a:avLst>
          </a:prstGeom>
          <a:solidFill>
            <a:schemeClr val="bg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60178" y="3242442"/>
            <a:ext cx="2638096" cy="388881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LoginController.java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80754" y="1637414"/>
            <a:ext cx="4444410" cy="871870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2400" y="2619153"/>
            <a:ext cx="4472763" cy="3962399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706678" y="1612604"/>
            <a:ext cx="4288466" cy="4937051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로 구부러진 화살표 14"/>
          <p:cNvSpPr/>
          <p:nvPr/>
        </p:nvSpPr>
        <p:spPr>
          <a:xfrm rot="883523">
            <a:off x="2645141" y="1308563"/>
            <a:ext cx="2588746" cy="1068821"/>
          </a:xfrm>
          <a:prstGeom prst="curvedDownArrow">
            <a:avLst>
              <a:gd name="adj1" fmla="val 24271"/>
              <a:gd name="adj2" fmla="val 50000"/>
              <a:gd name="adj3" fmla="val 49823"/>
            </a:avLst>
          </a:prstGeom>
          <a:solidFill>
            <a:schemeClr val="bg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98179" y="1397877"/>
            <a:ext cx="2638096" cy="388881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Header.jsp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46538" y="5475767"/>
            <a:ext cx="7998373" cy="1093200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Ajax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활용하여 </a:t>
            </a: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login.do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 </a:t>
            </a: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loginID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loginPW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데이터를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Controller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전송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서버측에서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값을 전달받아 로그인 여부를 처리하여 </a:t>
            </a: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json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데이타방식으로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header.jsp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페이지로 값을  전달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 </a:t>
            </a: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ajax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통신에 성공 했을 때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success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수행하여 서버에서 받아온 데이터를 다시 처리하여 웹 페이지 상에 로그인 여부 출력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491655" y="1266498"/>
            <a:ext cx="2638096" cy="388881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Header.js</a:t>
            </a:r>
          </a:p>
        </p:txBody>
      </p:sp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3765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1. 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로그인 </a:t>
            </a:r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회원가입 화면</a:t>
            </a:r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485246"/>
            <a:ext cx="9144000" cy="5372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3387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1. 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로그인</a:t>
            </a:r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회원가입</a:t>
            </a:r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	  	</a:t>
            </a:r>
            <a:r>
              <a:rPr lang="en-US" altLang="ko-KR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ID</a:t>
            </a:r>
            <a:r>
              <a:rPr lang="ko-KR" altLang="en-US" sz="20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중복 체크</a:t>
            </a:r>
            <a:endParaRPr lang="en-US" altLang="ko-KR" sz="20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3315" y="2144111"/>
            <a:ext cx="5734050" cy="3951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1521" y="1779204"/>
            <a:ext cx="81534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210207" y="1334815"/>
            <a:ext cx="2638096" cy="388881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Header.jsp</a:t>
            </a:r>
          </a:p>
        </p:txBody>
      </p:sp>
      <p:sp>
        <p:nvSpPr>
          <p:cNvPr id="9" name="아래로 구부러진 화살표 8"/>
          <p:cNvSpPr/>
          <p:nvPr/>
        </p:nvSpPr>
        <p:spPr>
          <a:xfrm rot="1423277" flipV="1">
            <a:off x="1345322" y="2638096"/>
            <a:ext cx="2385849" cy="1187670"/>
          </a:xfrm>
          <a:prstGeom prst="curvedDownArrow">
            <a:avLst>
              <a:gd name="adj1" fmla="val 25000"/>
              <a:gd name="adj2" fmla="val 50000"/>
              <a:gd name="adj3" fmla="val 60715"/>
            </a:avLst>
          </a:prstGeom>
          <a:solidFill>
            <a:schemeClr val="bg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3283" y="1775637"/>
            <a:ext cx="8144540" cy="212651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74828" y="2126511"/>
            <a:ext cx="5720316" cy="3955311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09904" y="5386552"/>
            <a:ext cx="8261130" cy="1334814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5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과 같은 방식으로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Ajax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활용하여 </a:t>
            </a:r>
            <a:r>
              <a:rPr lang="en-US" altLang="ko-KR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search.do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 </a:t>
            </a:r>
            <a:r>
              <a:rPr lang="en-US" altLang="ko-KR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checkID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데이터를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전송하여  중복처리를 하여 서버측에서  값을 전달받아 아이디 중복 여부를 처리하여 </a:t>
            </a:r>
            <a:r>
              <a:rPr lang="en-US" altLang="ko-KR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json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방식으로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header.jsp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페이지로 값을  전달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 </a:t>
            </a:r>
            <a:r>
              <a:rPr lang="en-US" altLang="ko-KR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ajax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통신에 성공 했을 때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success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수행하여 서버에서 받아온 </a:t>
            </a:r>
            <a:r>
              <a:rPr lang="ko-KR" alt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데이타를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다시 처리하여 웹 페이지 상에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중복 여부를 출력</a:t>
            </a:r>
          </a:p>
          <a:p>
            <a:pPr algn="ctr"/>
            <a:r>
              <a:rPr lang="ko-KR" altLang="en-US" sz="15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5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5150" y="558229"/>
            <a:ext cx="477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1. 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로그인</a:t>
            </a:r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회원가입</a:t>
            </a:r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	 </a:t>
            </a:r>
            <a:r>
              <a:rPr lang="ko-KR" altLang="en-US" sz="20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회원정보 입력</a:t>
            </a:r>
            <a:endParaRPr lang="en-US" altLang="ko-KR" sz="2000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2096" y="2102069"/>
            <a:ext cx="4225158" cy="4466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6842" y="1509877"/>
            <a:ext cx="831368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441436" y="2060028"/>
            <a:ext cx="3384330" cy="4593020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Join.jsp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에서  회원정보 데이타를 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JoinController.java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join.do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전송하여  회원가입 여부를 처리하고 처리한 데이터 값을 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main.do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보내서 웹 페이지 상에 회원가입  여부 출력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아래로 구부러진 화살표 7"/>
          <p:cNvSpPr/>
          <p:nvPr/>
        </p:nvSpPr>
        <p:spPr>
          <a:xfrm rot="10251721">
            <a:off x="5334180" y="1961003"/>
            <a:ext cx="2948199" cy="1000971"/>
          </a:xfrm>
          <a:prstGeom prst="curvedDownArrow">
            <a:avLst>
              <a:gd name="adj1" fmla="val 25000"/>
              <a:gd name="adj2" fmla="val 50000"/>
              <a:gd name="adj3" fmla="val 41227"/>
            </a:avLst>
          </a:prstGeom>
          <a:solidFill>
            <a:schemeClr val="bg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167963" y="2105245"/>
            <a:ext cx="4210493" cy="4465675"/>
          </a:xfrm>
          <a:prstGeom prst="rect">
            <a:avLst/>
          </a:prstGeom>
          <a:noFill/>
          <a:ln w="25400">
            <a:solidFill>
              <a:srgbClr val="49D75A">
                <a:alpha val="7372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5150" y="558229"/>
            <a:ext cx="4691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1. 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로그인 </a:t>
            </a:r>
            <a:endParaRPr lang="en-US" altLang="ko-KR" sz="2400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	(</a:t>
            </a:r>
            <a:r>
              <a:rPr lang="ko-KR" altLang="en-US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회원가입 완료</a:t>
            </a:r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en-US" altLang="ko-KR" sz="24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49586"/>
            <a:ext cx="9144000" cy="5308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52353"/>
            <a:ext cx="9160560" cy="5305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661" y="621291"/>
            <a:ext cx="45913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2.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영화</a:t>
            </a:r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현재상영작</a:t>
            </a:r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 </a:t>
            </a:r>
            <a:r>
              <a:rPr lang="ko-KR" altLang="en-US" sz="2400" b="1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상영예정작</a:t>
            </a:r>
            <a:r>
              <a:rPr lang="en-US" altLang="ko-KR" sz="2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236" y="47065"/>
            <a:ext cx="9009529" cy="676387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273" y="515828"/>
            <a:ext cx="815865" cy="81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그룹 10"/>
          <p:cNvGrpSpPr/>
          <p:nvPr/>
        </p:nvGrpSpPr>
        <p:grpSpPr>
          <a:xfrm>
            <a:off x="0" y="1212111"/>
            <a:ext cx="9144000" cy="5645889"/>
            <a:chOff x="0" y="1261296"/>
            <a:chExt cx="7825563" cy="6460489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261296"/>
              <a:ext cx="7825563" cy="3826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5079739"/>
              <a:ext cx="7825563" cy="2642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="" xmlns:p14="http://schemas.microsoft.com/office/powerpoint/2010/main" val="598142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3234</TotalTime>
  <Words>598</Words>
  <Application>Microsoft Office PowerPoint</Application>
  <PresentationFormat>화면 슬라이드 쇼(4:3)</PresentationFormat>
  <Paragraphs>144</Paragraphs>
  <Slides>31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1027</cp:lastModifiedBy>
  <cp:revision>171</cp:revision>
  <dcterms:created xsi:type="dcterms:W3CDTF">2015-10-31T12:45:19Z</dcterms:created>
  <dcterms:modified xsi:type="dcterms:W3CDTF">2017-10-27T08:38:04Z</dcterms:modified>
</cp:coreProperties>
</file>